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Garamond"/>
      <p:regular r:id="rId18"/>
      <p:bold r:id="rId19"/>
      <p:italic r:id="rId20"/>
      <p:boldItalic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Garamond-bold.fntdata"/><Relationship Id="rId6" Type="http://schemas.openxmlformats.org/officeDocument/2006/relationships/slide" Target="slides/slide1.xml"/><Relationship Id="rId18" Type="http://schemas.openxmlformats.org/officeDocument/2006/relationships/font" Target="fonts/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Lauren</a:t>
            </a:r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BRAD</a:t>
            </a:r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Kelsey</a:t>
            </a: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8" cy="51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type="ctrTitle"/>
          </p:nvPr>
        </p:nvSpPr>
        <p:spPr>
          <a:xfrm>
            <a:off x="2019298" y="1403348"/>
            <a:ext cx="5111751" cy="11366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b="0" baseline="0" i="0" sz="4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2pPr>
            <a:lvl3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3pPr>
            <a:lvl4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4pPr>
            <a:lvl5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5pPr>
            <a:lvl6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6pPr>
            <a:lvl7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7pPr>
            <a:lvl8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8pPr>
            <a:lvl9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019298" y="2743197"/>
            <a:ext cx="5111751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5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5987424" y="3778247"/>
            <a:ext cx="673100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019297" y="3778247"/>
            <a:ext cx="3910976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717675" y="3778247"/>
            <a:ext cx="41337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8" name="Shape 18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71549" y="1412874"/>
            <a:ext cx="4681361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21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Shape 77"/>
          <p:cNvSpPr/>
          <p:nvPr>
            <p:ph idx="2" type="pic"/>
          </p:nvPr>
        </p:nvSpPr>
        <p:spPr>
          <a:xfrm>
            <a:off x="6071123" y="781050"/>
            <a:ext cx="2297510" cy="358139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971549" y="2441574"/>
            <a:ext cx="4681361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4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71550" y="3611560"/>
            <a:ext cx="720724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18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Shape 84"/>
          <p:cNvSpPr/>
          <p:nvPr>
            <p:ph idx="2" type="pic"/>
          </p:nvPr>
        </p:nvSpPr>
        <p:spPr>
          <a:xfrm>
            <a:off x="781070" y="781049"/>
            <a:ext cx="7579479" cy="2501901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971550" y="4036614"/>
            <a:ext cx="7207249" cy="37028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1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977900" y="736599"/>
            <a:ext cx="7194548" cy="2216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77900" y="3257549"/>
            <a:ext cx="7194548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95" name="Shape 95"/>
          <p:cNvCxnSpPr/>
          <p:nvPr/>
        </p:nvCxnSpPr>
        <p:spPr>
          <a:xfrm>
            <a:off x="1047126" y="310514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084659" y="736599"/>
            <a:ext cx="6972298" cy="1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256108" y="2514600"/>
            <a:ext cx="6629401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r">
              <a:spcBef>
                <a:spcPts val="0"/>
              </a:spcBef>
              <a:buFont typeface="Garamond"/>
              <a:buNone/>
              <a:defRPr sz="1500"/>
            </a:lvl1pPr>
            <a:lvl2pPr indent="0" marL="342900" rtl="0">
              <a:spcBef>
                <a:spcPts val="0"/>
              </a:spcBef>
              <a:buFont typeface="Garamond"/>
              <a:buNone/>
              <a:defRPr/>
            </a:lvl2pPr>
            <a:lvl3pPr indent="0" marL="685800" rtl="0">
              <a:spcBef>
                <a:spcPts val="0"/>
              </a:spcBef>
              <a:buFont typeface="Garamond"/>
              <a:buNone/>
              <a:defRPr/>
            </a:lvl3pPr>
            <a:lvl4pPr indent="0" marL="1028700" rtl="0">
              <a:spcBef>
                <a:spcPts val="0"/>
              </a:spcBef>
              <a:buFont typeface="Garamond"/>
              <a:buNone/>
              <a:defRPr/>
            </a:lvl4pPr>
            <a:lvl5pPr indent="0" marL="1371600" rtl="0">
              <a:spcBef>
                <a:spcPts val="0"/>
              </a:spcBef>
              <a:buFont typeface="Garamond"/>
              <a:buNone/>
              <a:defRPr/>
            </a:lvl5pPr>
            <a:lvl6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971550" y="3257549"/>
            <a:ext cx="7207249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646509" y="6599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7950200" y="2120902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1047126" y="310514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084659" y="736599"/>
            <a:ext cx="6972298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971550" y="2729483"/>
            <a:ext cx="7207251" cy="66522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8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971550" y="3397250"/>
            <a:ext cx="7207251" cy="100964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4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13" name="Shape 113"/>
          <p:cNvSpPr txBox="1"/>
          <p:nvPr/>
        </p:nvSpPr>
        <p:spPr>
          <a:xfrm>
            <a:off x="646509" y="6599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950200" y="194944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1047126" y="2571750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971550" y="736599"/>
            <a:ext cx="7207249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 b="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971550" y="2722625"/>
            <a:ext cx="7207251" cy="63093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21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971550" y="3352799"/>
            <a:ext cx="7207252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4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23" name="Shape 123"/>
          <p:cNvCxnSpPr/>
          <p:nvPr/>
        </p:nvCxnSpPr>
        <p:spPr>
          <a:xfrm>
            <a:off x="1047126" y="2571750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 rot="5400000">
            <a:off x="3327398" y="-438148"/>
            <a:ext cx="2489202" cy="72008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0" name="Shape 130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 rot="5400000">
            <a:off x="5623452" y="1862663"/>
            <a:ext cx="3670301" cy="141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1923782" y="-215635"/>
            <a:ext cx="3670300" cy="55747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7" name="Shape 137"/>
          <p:cNvCxnSpPr/>
          <p:nvPr/>
        </p:nvCxnSpPr>
        <p:spPr>
          <a:xfrm>
            <a:off x="6647917" y="742950"/>
            <a:ext cx="0" cy="3657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40" name="Shape 24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68" name="Shape 26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71550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971551" y="2481435"/>
            <a:ext cx="7207251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spcBef>
                <a:spcPts val="0"/>
              </a:spcBef>
              <a:defRPr b="0" sz="24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971550" y="3583035"/>
            <a:ext cx="7207251" cy="645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511301" y="1314454"/>
            <a:ext cx="6119016" cy="136688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33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511300" y="2884538"/>
            <a:ext cx="6119017" cy="7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8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42" name="Shape 42"/>
          <p:cNvCxnSpPr/>
          <p:nvPr/>
        </p:nvCxnSpPr>
        <p:spPr>
          <a:xfrm>
            <a:off x="1509542" y="2782938"/>
            <a:ext cx="612253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hape 44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973836" y="1920239"/>
            <a:ext cx="3538727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36008" y="1920239"/>
            <a:ext cx="3538727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971550" y="1993899"/>
            <a:ext cx="3538727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1"/>
              </a:buClr>
              <a:buFont typeface="Garamond"/>
              <a:buNone/>
              <a:defRPr b="0" sz="2100">
                <a:solidFill>
                  <a:schemeClr val="accent1"/>
                </a:solidFill>
              </a:defRPr>
            </a:lvl1pPr>
            <a:lvl2pPr indent="0" marL="342900" rtl="0">
              <a:spcBef>
                <a:spcPts val="0"/>
              </a:spcBef>
              <a:buFont typeface="Garamond"/>
              <a:buNone/>
              <a:defRPr b="1" sz="1500"/>
            </a:lvl2pPr>
            <a:lvl3pPr indent="0" marL="685800" rtl="0">
              <a:spcBef>
                <a:spcPts val="0"/>
              </a:spcBef>
              <a:buFont typeface="Garamond"/>
              <a:buNone/>
              <a:defRPr b="1" sz="1400"/>
            </a:lvl3pPr>
            <a:lvl4pPr indent="0" marL="1028700" rtl="0">
              <a:spcBef>
                <a:spcPts val="0"/>
              </a:spcBef>
              <a:buFont typeface="Garamond"/>
              <a:buNone/>
              <a:defRPr b="1" sz="1200"/>
            </a:lvl4pPr>
            <a:lvl5pPr indent="0" marL="1371600" rtl="0">
              <a:spcBef>
                <a:spcPts val="0"/>
              </a:spcBef>
              <a:buFont typeface="Garamond"/>
              <a:buNone/>
              <a:defRPr b="1" sz="1200"/>
            </a:lvl5pPr>
            <a:lvl6pPr indent="0" marL="1714500" rtl="0">
              <a:spcBef>
                <a:spcPts val="0"/>
              </a:spcBef>
              <a:buFont typeface="Garamond"/>
              <a:buNone/>
              <a:defRPr b="1" sz="1200"/>
            </a:lvl6pPr>
            <a:lvl7pPr indent="0" marL="2057400" rtl="0">
              <a:spcBef>
                <a:spcPts val="0"/>
              </a:spcBef>
              <a:buFont typeface="Garamond"/>
              <a:buNone/>
              <a:defRPr b="1" sz="1200"/>
            </a:lvl7pPr>
            <a:lvl8pPr indent="0" marL="2400300" rtl="0">
              <a:spcBef>
                <a:spcPts val="0"/>
              </a:spcBef>
              <a:buFont typeface="Garamond"/>
              <a:buNone/>
              <a:defRPr b="1" sz="1200"/>
            </a:lvl8pPr>
            <a:lvl9pPr indent="0" marL="2743200" rtl="0">
              <a:spcBef>
                <a:spcPts val="0"/>
              </a:spcBef>
              <a:buFont typeface="Garamond"/>
              <a:buNone/>
              <a:defRPr b="1" sz="1200"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971550" y="2432446"/>
            <a:ext cx="3538727" cy="197445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4635503" y="1993899"/>
            <a:ext cx="3538727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1"/>
              </a:buClr>
              <a:buFont typeface="Garamond"/>
              <a:buNone/>
              <a:defRPr b="0" sz="2100">
                <a:solidFill>
                  <a:schemeClr val="accent1"/>
                </a:solidFill>
              </a:defRPr>
            </a:lvl1pPr>
            <a:lvl2pPr indent="0" marL="342900" rtl="0">
              <a:spcBef>
                <a:spcPts val="0"/>
              </a:spcBef>
              <a:buFont typeface="Garamond"/>
              <a:buNone/>
              <a:defRPr b="1" sz="1500"/>
            </a:lvl2pPr>
            <a:lvl3pPr indent="0" marL="685800" rtl="0">
              <a:spcBef>
                <a:spcPts val="0"/>
              </a:spcBef>
              <a:buFont typeface="Garamond"/>
              <a:buNone/>
              <a:defRPr b="1" sz="1400"/>
            </a:lvl3pPr>
            <a:lvl4pPr indent="0" marL="1028700" rtl="0">
              <a:spcBef>
                <a:spcPts val="0"/>
              </a:spcBef>
              <a:buFont typeface="Garamond"/>
              <a:buNone/>
              <a:defRPr b="1" sz="1200"/>
            </a:lvl4pPr>
            <a:lvl5pPr indent="0" marL="1371600" rtl="0">
              <a:spcBef>
                <a:spcPts val="0"/>
              </a:spcBef>
              <a:buFont typeface="Garamond"/>
              <a:buNone/>
              <a:defRPr b="1" sz="1200"/>
            </a:lvl5pPr>
            <a:lvl6pPr indent="0" marL="1714500" rtl="0">
              <a:spcBef>
                <a:spcPts val="0"/>
              </a:spcBef>
              <a:buFont typeface="Garamond"/>
              <a:buNone/>
              <a:defRPr b="1" sz="1200"/>
            </a:lvl6pPr>
            <a:lvl7pPr indent="0" marL="2057400" rtl="0">
              <a:spcBef>
                <a:spcPts val="0"/>
              </a:spcBef>
              <a:buFont typeface="Garamond"/>
              <a:buNone/>
              <a:defRPr b="1" sz="1200"/>
            </a:lvl7pPr>
            <a:lvl8pPr indent="0" marL="2400300" rtl="0">
              <a:spcBef>
                <a:spcPts val="0"/>
              </a:spcBef>
              <a:buFont typeface="Garamond"/>
              <a:buNone/>
              <a:defRPr b="1" sz="1200"/>
            </a:lvl8pPr>
            <a:lvl9pPr indent="0" marL="2743200" rtl="0">
              <a:spcBef>
                <a:spcPts val="0"/>
              </a:spcBef>
              <a:buFont typeface="Garamond"/>
              <a:buNone/>
              <a:defRPr b="1" sz="1200"/>
            </a:lvl9pPr>
          </a:lstStyle>
          <a:p/>
        </p:txBody>
      </p:sp>
      <p:sp>
        <p:nvSpPr>
          <p:cNvPr id="56" name="Shape 56"/>
          <p:cNvSpPr txBox="1"/>
          <p:nvPr>
            <p:ph idx="4" type="body"/>
          </p:nvPr>
        </p:nvSpPr>
        <p:spPr>
          <a:xfrm>
            <a:off x="4635503" y="2432446"/>
            <a:ext cx="3538727" cy="197445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0" name="Shape 60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6" name="Shape 66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970358" y="1041400"/>
            <a:ext cx="2788841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18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064000" y="736598"/>
            <a:ext cx="410209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970358" y="2273298"/>
            <a:ext cx="2788841" cy="18288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2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4" name="Shape 74"/>
          <p:cNvCxnSpPr/>
          <p:nvPr/>
        </p:nvCxnSpPr>
        <p:spPr>
          <a:xfrm>
            <a:off x="1047126" y="2184399"/>
            <a:ext cx="26358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1.jp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8" cy="51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rgbClr val="262626"/>
              </a:buClr>
              <a:buSzPct val="33333"/>
              <a:buFont typeface="Garamond"/>
              <a:buNone/>
              <a:defRPr b="0" baseline="0" i="0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2pPr>
            <a:lvl3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3pPr>
            <a:lvl4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4pPr>
            <a:lvl5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5pPr>
            <a:lvl6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6pPr>
            <a:lvl7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7pPr>
            <a:lvl8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8pPr>
            <a:lvl9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71550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marR="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Char char="•"/>
              <a:defRPr b="0" baseline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marR="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SzPct val="73333"/>
              <a:buFont typeface="Arial"/>
              <a:buChar char="•"/>
              <a:defRPr b="0" baseline="0" i="0" sz="15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marR="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SzPct val="78571"/>
              <a:buFont typeface="Arial"/>
              <a:buChar char="•"/>
              <a:defRPr b="0" baseline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91666"/>
              <a:buFont typeface="Arial"/>
              <a:buChar char="•"/>
              <a:defRPr b="0" baseline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m4mOYRarRCk" TargetMode="External"/><Relationship Id="rId4" Type="http://schemas.openxmlformats.org/officeDocument/2006/relationships/hyperlink" Target="https://youtu.be/Q3Gmfc_lSp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9.png"/><Relationship Id="rId5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2019325" y="1238049"/>
            <a:ext cx="5111699" cy="7280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1" baseline="0" i="0" lang="en" sz="4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Robot Arm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019300" y="1966149"/>
            <a:ext cx="511169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" sz="2400"/>
              <a:t>Fall 2015: </a:t>
            </a:r>
            <a:r>
              <a:rPr b="0" baseline="0" lang="en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CSCI 3308 Project</a:t>
            </a:r>
          </a:p>
          <a:p>
            <a: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spcBef>
                <a:spcPts val="700"/>
              </a:spcBef>
              <a:spcAft>
                <a:spcPts val="5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aseline="0" lang="en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Bradley Arnot, Andrew Candelaresi, Kelsey Dowd, Lauren Mitchell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Challenges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971550" y="1917700"/>
            <a:ext cx="41670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Blocked by constantly having to order new parts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Learning experience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Scaling/Power</a:t>
            </a: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issues – one servo vs. five servos</a:t>
            </a:r>
          </a:p>
          <a:p>
            <a:pPr indent="-88900" lvl="0" marL="2159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49" y="2045800"/>
            <a:ext cx="2904599" cy="22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968375" y="3669104"/>
            <a:ext cx="72072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Demo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50" y="774775"/>
            <a:ext cx="2340326" cy="17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26857" l="0" r="0" t="0"/>
          <a:stretch/>
        </p:blipFill>
        <p:spPr>
          <a:xfrm>
            <a:off x="4607350" y="774775"/>
            <a:ext cx="2399725" cy="17552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1781550" y="2597525"/>
            <a:ext cx="52253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>
                <a:latin typeface="Garamond"/>
                <a:ea typeface="Garamond"/>
                <a:cs typeface="Garamond"/>
                <a:sym typeface="Garamond"/>
              </a:rPr>
              <a:t>Pictures from CU Local Hack Day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508150" y="1125500"/>
            <a:ext cx="6516599" cy="249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508150" y="1071750"/>
            <a:ext cx="664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800"/>
              </a:spcBef>
              <a:buNone/>
            </a:pPr>
            <a:r>
              <a:rPr lang="en" sz="4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Youtube Demos</a:t>
            </a:r>
          </a:p>
          <a:p>
            <a:pPr rtl="0" algn="ctr">
              <a:spcBef>
                <a:spcPts val="800"/>
              </a:spcBef>
              <a:buNone/>
            </a:pPr>
            <a:r>
              <a:rPr lang="en" sz="30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3"/>
              </a:rPr>
              <a:t>4 servos on servo sheild</a:t>
            </a:r>
          </a:p>
          <a:p>
            <a:pPr rtl="0" algn="ctr">
              <a:spcBef>
                <a:spcPts val="800"/>
              </a:spcBef>
              <a:buNone/>
            </a:pPr>
            <a:r>
              <a:rPr lang="en" sz="3000" u="sng">
                <a:solidFill>
                  <a:schemeClr val="hlink"/>
                </a:solidFill>
                <a:latin typeface="Garamond"/>
                <a:ea typeface="Garamond"/>
                <a:cs typeface="Garamond"/>
                <a:sym typeface="Garamond"/>
                <a:hlinkClick r:id="rId4"/>
              </a:rPr>
              <a:t>Claw, Upper, and Lower Arm</a:t>
            </a:r>
          </a:p>
          <a:p>
            <a:pPr lvl="0" rtl="0" algn="ctr">
              <a:spcBef>
                <a:spcPts val="800"/>
              </a:spcBef>
              <a:buNone/>
            </a:pPr>
            <a:r>
              <a:t/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4294967295" type="body"/>
          </p:nvPr>
        </p:nvSpPr>
        <p:spPr>
          <a:xfrm>
            <a:off x="5301125" y="1147973"/>
            <a:ext cx="3298499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Tracker Rating: 2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aramond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</a:rPr>
              <a:t>Good for keeping track of individual and group tasks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Not easy to make public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To-Do List is visually overwhelming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Calendar feature was not very helpful to us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37429" l="8353" r="8599" t="38000"/>
          <a:stretch/>
        </p:blipFill>
        <p:spPr>
          <a:xfrm>
            <a:off x="707513" y="622214"/>
            <a:ext cx="4376057" cy="8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1233" l="0" r="33273" t="0"/>
          <a:stretch/>
        </p:blipFill>
        <p:spPr>
          <a:xfrm>
            <a:off x="778950" y="1528244"/>
            <a:ext cx="4439387" cy="3129480"/>
          </a:xfrm>
          <a:prstGeom prst="rect">
            <a:avLst/>
          </a:prstGeom>
          <a:noFill/>
          <a:ln cap="sq" cmpd="sng" w="1905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4294967295" type="body"/>
          </p:nvPr>
        </p:nvSpPr>
        <p:spPr>
          <a:xfrm>
            <a:off x="518613" y="1556651"/>
            <a:ext cx="3189599" cy="28898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Tracker Rating: 5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000"/>
              <a:t>Used for communication purposes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Helps to organize different conversation topics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SMS notifications allow for fast response 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00" y="810591"/>
            <a:ext cx="2605311" cy="74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0" r="0" t="4416"/>
          <a:stretch/>
        </p:blipFill>
        <p:spPr>
          <a:xfrm>
            <a:off x="6149207" y="647304"/>
            <a:ext cx="2297430" cy="3928726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b="0" l="0" r="0" t="3598"/>
          <a:stretch/>
        </p:blipFill>
        <p:spPr>
          <a:xfrm>
            <a:off x="3809427" y="647304"/>
            <a:ext cx="2294066" cy="3931606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526650" y="1749275"/>
            <a:ext cx="3086099" cy="25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VCS Rating: 4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Great </a:t>
            </a:r>
            <a:r>
              <a:rPr lang="en" sz="2000"/>
              <a:t>version control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There is a size</a:t>
            </a:r>
            <a:r>
              <a:rPr lang="en" sz="2000"/>
              <a:t>-</a:t>
            </a: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limit of files you can push to the repository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Can’t push long videos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21530" l="0" r="0" t="21164"/>
          <a:stretch/>
        </p:blipFill>
        <p:spPr>
          <a:xfrm>
            <a:off x="606540" y="544285"/>
            <a:ext cx="3377046" cy="113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644" y="1826416"/>
            <a:ext cx="4860471" cy="2481942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1894" r="3022" t="0"/>
          <a:stretch/>
        </p:blipFill>
        <p:spPr>
          <a:xfrm>
            <a:off x="3983586" y="900270"/>
            <a:ext cx="4441958" cy="795689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Development Methodology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971550" y="1917700"/>
            <a:ext cx="37443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17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Agile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2 week sprints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Weekly Scrum meetings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Bi-weekly retrospectives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75" y="1965500"/>
            <a:ext cx="3152949" cy="2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Testing</a:t>
            </a:r>
          </a:p>
        </p:txBody>
      </p:sp>
      <p:sp>
        <p:nvSpPr>
          <p:cNvPr id="179" name="Shape 179"/>
          <p:cNvSpPr txBox="1"/>
          <p:nvPr>
            <p:ph idx="4294967295" type="body"/>
          </p:nvPr>
        </p:nvSpPr>
        <p:spPr>
          <a:xfrm>
            <a:off x="971550" y="1928949"/>
            <a:ext cx="72009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Python Koans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Single unit tests using asserts in python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Arduino Unit Tests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Tested certain features on Arduino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Read in the Serial Port whether or not it passed or failed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619025" y="1755775"/>
            <a:ext cx="37140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Open Source IDE allows for easy interaction with hardware</a:t>
            </a:r>
          </a:p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Mixture between C++ and Java</a:t>
            </a:r>
          </a:p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Took introductory courses at the ITLL: Intro and Motion I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25" y="440025"/>
            <a:ext cx="1712400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50" y="2478375"/>
            <a:ext cx="4001774" cy="22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049" y="440025"/>
            <a:ext cx="4001775" cy="200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62" y="668400"/>
            <a:ext cx="2115949" cy="1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9094" l="9819" r="9819" t="3881"/>
          <a:stretch/>
        </p:blipFill>
        <p:spPr>
          <a:xfrm>
            <a:off x="3672425" y="582212"/>
            <a:ext cx="1799158" cy="1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11078" l="14804" r="24145" t="6860"/>
          <a:stretch/>
        </p:blipFill>
        <p:spPr>
          <a:xfrm>
            <a:off x="6735708" y="582200"/>
            <a:ext cx="1216242" cy="1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129925" y="3091750"/>
            <a:ext cx="1371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6122675" y="2130750"/>
            <a:ext cx="244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Potentiometers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569550" y="2044550"/>
            <a:ext cx="21158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Servo Shield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997" y="2662600"/>
            <a:ext cx="2378450" cy="16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647587" y="213075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Arduino Uno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455850" y="3213975"/>
            <a:ext cx="1371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2003962" y="429720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Servos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9625" y="2699787"/>
            <a:ext cx="2303374" cy="1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864050" y="429720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Acrylic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701" y="619024"/>
            <a:ext cx="3813300" cy="7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4584700" y="1492775"/>
            <a:ext cx="40140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Used SolidWorks to design arm pieces and laser cut them using 0.095 in thick acrylic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8615" l="0" r="0" t="6667"/>
          <a:stretch/>
        </p:blipFill>
        <p:spPr>
          <a:xfrm>
            <a:off x="683850" y="928075"/>
            <a:ext cx="3656650" cy="15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57031" l="0" r="34789" t="0"/>
          <a:stretch/>
        </p:blipFill>
        <p:spPr>
          <a:xfrm>
            <a:off x="683850" y="2736900"/>
            <a:ext cx="3652137" cy="150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11227" l="0" r="0" t="4355"/>
          <a:stretch/>
        </p:blipFill>
        <p:spPr>
          <a:xfrm>
            <a:off x="5277712" y="2860725"/>
            <a:ext cx="2627975" cy="16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